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57" r:id="rId3"/>
    <p:sldId id="258" r:id="rId4"/>
    <p:sldId id="261" r:id="rId5"/>
    <p:sldId id="306" r:id="rId6"/>
    <p:sldId id="308" r:id="rId7"/>
    <p:sldId id="309" r:id="rId8"/>
    <p:sldId id="289" r:id="rId9"/>
    <p:sldId id="294" r:id="rId10"/>
    <p:sldId id="290" r:id="rId11"/>
    <p:sldId id="297" r:id="rId12"/>
    <p:sldId id="271" r:id="rId13"/>
    <p:sldId id="304" r:id="rId14"/>
    <p:sldId id="305" r:id="rId15"/>
    <p:sldId id="298" r:id="rId16"/>
    <p:sldId id="299" r:id="rId17"/>
    <p:sldId id="300" r:id="rId18"/>
    <p:sldId id="302" r:id="rId19"/>
    <p:sldId id="303" r:id="rId20"/>
    <p:sldId id="301" r:id="rId21"/>
    <p:sldId id="273" r:id="rId22"/>
    <p:sldId id="292" r:id="rId23"/>
    <p:sldId id="268" r:id="rId24"/>
    <p:sldId id="291" r:id="rId25"/>
    <p:sldId id="295" r:id="rId26"/>
    <p:sldId id="296" r:id="rId27"/>
    <p:sldId id="285" r:id="rId28"/>
    <p:sldId id="288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621CA-188D-4761-BB15-B7C0E7FE5E4F}" v="71" dt="2023-01-19T22:27:19.949"/>
  </p1510:revLst>
</p1510:revInfo>
</file>

<file path=ppt/tableStyles.xml><?xml version="1.0" encoding="utf-8"?>
<a:tblStyleLst xmlns:a="http://schemas.openxmlformats.org/drawingml/2006/main" def="{FB7ADD8D-0591-4E73-83D3-D43B700EE1B6}">
  <a:tblStyle styleId="{FB7ADD8D-0591-4E73-83D3-D43B700EE1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7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02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4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3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2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5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4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13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99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26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5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75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77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00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94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9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1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7" r:id="rId7"/>
    <p:sldLayoutId id="2147483669" r:id="rId8"/>
    <p:sldLayoutId id="2147483670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2190" y="211605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Implementação de uma base de dados para pesquisa </a:t>
            </a:r>
            <a:r>
              <a:rPr lang="pt-PT" sz="2800" err="1"/>
              <a:t>Genbank</a:t>
            </a:r>
            <a:r>
              <a:rPr lang="pt-PT" sz="2800"/>
              <a:t> e </a:t>
            </a:r>
            <a:r>
              <a:rPr lang="pt-PT" sz="2800" err="1"/>
              <a:t>Pubmed</a:t>
            </a:r>
            <a:endParaRPr sz="28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95" y="3862800"/>
            <a:ext cx="414100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Joana Oliveira Gonçalves, pg49835</a:t>
            </a:r>
          </a:p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Gonçalo Apolinário Cardoso, </a:t>
            </a:r>
            <a:r>
              <a:rPr lang="pt-PT" sz="1050" b="1">
                <a:latin typeface="Montserrat ExtraLight" panose="00000300000000000000" pitchFamily="2" charset="0"/>
                <a:cs typeface="Times New Roman" panose="02020603050405020304" pitchFamily="18" charset="0"/>
              </a:rPr>
              <a:t>pg49834</a:t>
            </a:r>
          </a:p>
          <a:p>
            <a:pPr marL="1348740" indent="449580">
              <a:lnSpc>
                <a:spcPct val="115000"/>
              </a:lnSpc>
              <a:spcAft>
                <a:spcPts val="800"/>
              </a:spcAft>
            </a:pPr>
            <a:r>
              <a:rPr lang="pt-PT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80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pt-PT" sz="120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2022/2023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57676" y="1950100"/>
            <a:ext cx="4435604" cy="194774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b="0">
                <a:latin typeface="Montserrat ExtraLight"/>
              </a:rPr>
              <a:t>Introdução aos Algoritmos, à Programação e às Bases de Dados</a:t>
            </a:r>
            <a:br>
              <a:rPr lang="pt-PT" sz="180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978" y="28625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BB8A145-60EE-8D63-510A-A0864723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2"/>
          <a:stretch/>
        </p:blipFill>
        <p:spPr bwMode="auto">
          <a:xfrm>
            <a:off x="52039" y="0"/>
            <a:ext cx="1185714" cy="106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978176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PT">
                <a:sym typeface="Montserrat ExtraBold"/>
              </a:rPr>
              <a:t>Modelo Lógico</a:t>
            </a:r>
            <a:endParaRPr lang="pt-PT" sz="140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809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996846"/>
            <a:ext cx="4789782" cy="143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1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GenBank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1CA53D-0643-4B6B-B1E6-1727B4CB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669" y="1508889"/>
            <a:ext cx="3020519" cy="32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2" y="1013161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87582" y="996847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1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>
                <a:latin typeface="Montserrat ExtraBold" panose="00000900000000000000" pitchFamily="2" charset="0"/>
              </a:rPr>
              <a:t>Locus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5B7EAFE-3349-4562-9892-8AD28E04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14" y="1678732"/>
            <a:ext cx="2602573" cy="3073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0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2632"/>
              <a:gd name="adj6" fmla="val -81836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Features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531170-CE86-4AF8-9CE1-3DC5D322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" y="1137859"/>
            <a:ext cx="3873121" cy="39545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1200149"/>
            <a:ext cx="3936206" cy="1143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DA4838-D400-443C-A083-F02A585F1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1"/>
          <a:stretch/>
        </p:blipFill>
        <p:spPr>
          <a:xfrm>
            <a:off x="5722144" y="1129968"/>
            <a:ext cx="321420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640700" y="528638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3609"/>
              <a:gd name="adj6" fmla="val -67819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>
                <a:latin typeface="Montserrat ExtraBold" panose="00000900000000000000" pitchFamily="2" charset="0"/>
              </a:rPr>
              <a:t>CDS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531170-CE86-4AF8-9CE1-3DC5D322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" y="1137859"/>
            <a:ext cx="3873121" cy="39545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1750219"/>
            <a:ext cx="3936206" cy="6643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A06C7C-8170-4F55-8EE8-16505CE7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67" y="1871662"/>
            <a:ext cx="3095625" cy="27432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5FEAD9F-47B5-46F9-B4D1-5189682F2742}"/>
              </a:ext>
            </a:extLst>
          </p:cNvPr>
          <p:cNvSpPr/>
          <p:nvPr/>
        </p:nvSpPr>
        <p:spPr>
          <a:xfrm>
            <a:off x="0" y="2588419"/>
            <a:ext cx="3936206" cy="2197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90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640700" y="489251"/>
            <a:ext cx="3102964" cy="53785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173"/>
              <a:gd name="adj6" fmla="val -7902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Sequence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677A4FE-2AB0-4B85-83C5-A760A25D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795"/>
            <a:ext cx="3365292" cy="40905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-1" y="1176728"/>
            <a:ext cx="3365291" cy="1348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1BEE7B-196F-4E78-98E6-F2315993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07" y="2014537"/>
            <a:ext cx="21145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" y="996847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59874" y="2421848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013914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References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39B22B-A9B2-490A-85D5-029398EA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00" y="1688956"/>
            <a:ext cx="3176374" cy="295764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096B410-9331-4226-BC77-C3F4426D3489}"/>
              </a:ext>
            </a:extLst>
          </p:cNvPr>
          <p:cNvSpPr/>
          <p:nvPr/>
        </p:nvSpPr>
        <p:spPr>
          <a:xfrm>
            <a:off x="0" y="329951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92B6-A0AB-4681-A995-0E8165F0ADCC}"/>
              </a:ext>
            </a:extLst>
          </p:cNvPr>
          <p:cNvSpPr/>
          <p:nvPr/>
        </p:nvSpPr>
        <p:spPr>
          <a:xfrm>
            <a:off x="0" y="4146653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26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202693" y="359517"/>
            <a:ext cx="5440869" cy="719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r>
              <a:rPr lang="pt-PT"/>
              <a:t> e </a:t>
            </a:r>
            <a:r>
              <a:rPr lang="pt-PT" err="1"/>
              <a:t>Pubmed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4"/>
          <a:stretch/>
        </p:blipFill>
        <p:spPr>
          <a:xfrm>
            <a:off x="0" y="890492"/>
            <a:ext cx="3729579" cy="2321047"/>
          </a:xfrm>
          <a:prstGeom prst="rect">
            <a:avLst/>
          </a:prstGeom>
        </p:spPr>
      </p:pic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150769" y="331558"/>
            <a:ext cx="2887761" cy="712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5099"/>
              <a:gd name="adj6" fmla="val -53346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err="1">
                <a:latin typeface="Montserrat ExtraBold" panose="00000900000000000000" pitchFamily="2" charset="0"/>
              </a:rPr>
              <a:t>Genbank_reference</a:t>
            </a:r>
            <a:endParaRPr lang="pt-PT" sz="1800">
              <a:latin typeface="Montserrat ExtraBold" panose="000009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0137EC-C593-47F2-9586-B7D69732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8" r="4555" b="7493"/>
          <a:stretch/>
        </p:blipFill>
        <p:spPr>
          <a:xfrm>
            <a:off x="6244682" y="1289280"/>
            <a:ext cx="2539226" cy="14841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0CF183-118A-4208-90AE-7E1B2D8F2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499" y="3028330"/>
            <a:ext cx="3729579" cy="2096937"/>
          </a:xfrm>
          <a:prstGeom prst="rect">
            <a:avLst/>
          </a:prstGeom>
        </p:spPr>
      </p:pic>
      <p:sp>
        <p:nvSpPr>
          <p:cNvPr id="14" name="Seta: Curvada para Baixo 13">
            <a:extLst>
              <a:ext uri="{FF2B5EF4-FFF2-40B4-BE49-F238E27FC236}">
                <a16:creationId xmlns:a16="http://schemas.microsoft.com/office/drawing/2014/main" id="{34704468-5115-436A-9479-53FC7C93D0F4}"/>
              </a:ext>
            </a:extLst>
          </p:cNvPr>
          <p:cNvSpPr/>
          <p:nvPr/>
        </p:nvSpPr>
        <p:spPr>
          <a:xfrm rot="2064721">
            <a:off x="3628409" y="2383273"/>
            <a:ext cx="1392958" cy="476339"/>
          </a:xfrm>
          <a:prstGeom prst="curvedDownArrow">
            <a:avLst>
              <a:gd name="adj1" fmla="val 22834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9A11618-686C-4032-A325-E295DE708B61}"/>
              </a:ext>
            </a:extLst>
          </p:cNvPr>
          <p:cNvSpPr/>
          <p:nvPr/>
        </p:nvSpPr>
        <p:spPr>
          <a:xfrm>
            <a:off x="1" y="2450306"/>
            <a:ext cx="3650456" cy="121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922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err="1">
                <a:latin typeface="Montserrat ExtraBold" panose="00000900000000000000" pitchFamily="2" charset="0"/>
              </a:rPr>
              <a:t>Authors</a:t>
            </a:r>
            <a:endParaRPr lang="pt-PT" sz="2800">
              <a:latin typeface="Montserrat ExtraBold" panose="000009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3DDFA4-C0CF-4C4C-9F1A-5C75FCC3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3" y="2435902"/>
            <a:ext cx="1924050" cy="8858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81FB4F-C8F8-4A55-A8A9-B716842E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1E8A23D-77DD-4EEB-B2E5-57152640C2F4}"/>
              </a:ext>
            </a:extLst>
          </p:cNvPr>
          <p:cNvSpPr/>
          <p:nvPr/>
        </p:nvSpPr>
        <p:spPr>
          <a:xfrm>
            <a:off x="56600" y="2571750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738A35-7CF2-47A3-BE0D-556E1037C05C}"/>
              </a:ext>
            </a:extLst>
          </p:cNvPr>
          <p:cNvSpPr/>
          <p:nvPr/>
        </p:nvSpPr>
        <p:spPr>
          <a:xfrm>
            <a:off x="0" y="343852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E3C188-97DB-40CD-A17E-5F46C8942F72}"/>
              </a:ext>
            </a:extLst>
          </p:cNvPr>
          <p:cNvSpPr/>
          <p:nvPr/>
        </p:nvSpPr>
        <p:spPr>
          <a:xfrm>
            <a:off x="0" y="429655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90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err="1">
                <a:latin typeface="Montserrat ExtraBold" panose="00000900000000000000" pitchFamily="2" charset="0"/>
              </a:rPr>
              <a:t>References_Authors</a:t>
            </a:r>
            <a:endParaRPr lang="pt-PT" sz="1800">
              <a:latin typeface="Montserrat ExtraBold" panose="000009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81FB4F-C8F8-4A55-A8A9-B716842E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1E8A23D-77DD-4EEB-B2E5-57152640C2F4}"/>
              </a:ext>
            </a:extLst>
          </p:cNvPr>
          <p:cNvSpPr/>
          <p:nvPr/>
        </p:nvSpPr>
        <p:spPr>
          <a:xfrm>
            <a:off x="0" y="2571749"/>
            <a:ext cx="4758800" cy="158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738A35-7CF2-47A3-BE0D-556E1037C05C}"/>
              </a:ext>
            </a:extLst>
          </p:cNvPr>
          <p:cNvSpPr/>
          <p:nvPr/>
        </p:nvSpPr>
        <p:spPr>
          <a:xfrm>
            <a:off x="0" y="343852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E3C188-97DB-40CD-A17E-5F46C8942F72}"/>
              </a:ext>
            </a:extLst>
          </p:cNvPr>
          <p:cNvSpPr/>
          <p:nvPr/>
        </p:nvSpPr>
        <p:spPr>
          <a:xfrm>
            <a:off x="0" y="429655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4B7238-27B8-4D11-A50D-FB7A3C8D9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14" y="1873136"/>
            <a:ext cx="2231231" cy="139722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B1DBE1B-B876-4FFA-930E-9CA79C97B031}"/>
              </a:ext>
            </a:extLst>
          </p:cNvPr>
          <p:cNvSpPr/>
          <p:nvPr/>
        </p:nvSpPr>
        <p:spPr>
          <a:xfrm>
            <a:off x="0" y="2414588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48A920-BCFF-47C5-92A5-2757BEB41652}"/>
              </a:ext>
            </a:extLst>
          </p:cNvPr>
          <p:cNvSpPr/>
          <p:nvPr/>
        </p:nvSpPr>
        <p:spPr>
          <a:xfrm>
            <a:off x="-1" y="3270363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1AF0AA-73AC-4399-8B0A-560E65F600BA}"/>
              </a:ext>
            </a:extLst>
          </p:cNvPr>
          <p:cNvSpPr/>
          <p:nvPr/>
        </p:nvSpPr>
        <p:spPr>
          <a:xfrm>
            <a:off x="-2" y="4138658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035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Introdução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35979" y="3026879"/>
            <a:ext cx="8014011" cy="2043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Objetivos: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342900" indent="-342900">
              <a:buAutoNum type="arabicPeriod"/>
            </a:pPr>
            <a:r>
              <a:rPr lang="pt-PT" sz="1400" dirty="0">
                <a:cs typeface="Arial"/>
                <a:sym typeface="Arial"/>
              </a:rPr>
              <a:t>Armazenar e organizar de maneira lógica e estruturada as informações existentes nos ficheiros </a:t>
            </a:r>
            <a:r>
              <a:rPr lang="pt-PT" sz="1400" dirty="0" err="1">
                <a:cs typeface="Arial"/>
                <a:sym typeface="Arial"/>
              </a:rPr>
              <a:t>Genbank</a:t>
            </a:r>
            <a:r>
              <a:rPr lang="pt-PT" sz="1400" dirty="0">
                <a:cs typeface="Arial"/>
                <a:sym typeface="Arial"/>
              </a:rPr>
              <a:t>.</a:t>
            </a:r>
          </a:p>
          <a:p>
            <a:pPr marL="0" indent="0">
              <a:buNone/>
            </a:pPr>
            <a:endParaRPr lang="pt-PT" sz="1400" dirty="0">
              <a:cs typeface="Arial"/>
              <a:sym typeface="Arial"/>
            </a:endParaRPr>
          </a:p>
          <a:p>
            <a:pPr marL="0" indent="0">
              <a:buNone/>
            </a:pPr>
            <a:r>
              <a:rPr lang="pt-PT" sz="1400" dirty="0">
                <a:cs typeface="Arial"/>
                <a:sym typeface="Arial"/>
              </a:rPr>
              <a:t>2.    A partir do SBD consultar o </a:t>
            </a:r>
            <a:r>
              <a:rPr lang="pt-PT" sz="1400" dirty="0" err="1">
                <a:cs typeface="Arial"/>
                <a:sym typeface="Arial"/>
              </a:rPr>
              <a:t>PubMed</a:t>
            </a:r>
            <a:r>
              <a:rPr lang="pt-PT" sz="1400" dirty="0">
                <a:cs typeface="Arial"/>
                <a:sym typeface="Arial"/>
              </a:rPr>
              <a:t> e retirar artigos relacionados com as sequências em causa e armazenar essa informação de uma forma organizada e seletiva.</a:t>
            </a:r>
          </a:p>
          <a:p>
            <a:pPr marL="342900" indent="-342900">
              <a:buAutoNum type="arabicPeriod"/>
            </a:pPr>
            <a:endParaRPr lang="pt-PT" sz="1600" dirty="0">
              <a:cs typeface="Arial"/>
              <a:sym typeface="Arial"/>
            </a:endParaRPr>
          </a:p>
          <a:p>
            <a:pPr marL="342900" indent="-342900">
              <a:buAutoNum type="arabicPeriod"/>
            </a:pPr>
            <a:endParaRPr lang="pt-PT" sz="1600" dirty="0"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sz="1400" dirty="0">
                <a:cs typeface="Arial"/>
                <a:sym typeface="Arial"/>
              </a:rPr>
              <a:t>Armazenar e organizar de maneira lógica e estruturada as informações existentes nos ficheiros </a:t>
            </a:r>
            <a:r>
              <a:rPr lang="pt-PT" sz="1400" dirty="0" err="1">
                <a:cs typeface="Arial"/>
                <a:sym typeface="Arial"/>
              </a:rPr>
              <a:t>Genbank</a:t>
            </a:r>
            <a:r>
              <a:rPr lang="pt-PT" sz="1400" dirty="0"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dirty="0">
              <a:cs typeface="Arial"/>
              <a:sym typeface="Arial"/>
            </a:endParaRPr>
          </a:p>
          <a:p>
            <a:pPr marL="0" indent="0">
              <a:buNone/>
            </a:pPr>
            <a:r>
              <a:rPr lang="pt-PT" sz="1400" dirty="0">
                <a:cs typeface="Arial"/>
                <a:sym typeface="Arial"/>
              </a:rPr>
              <a:t>2.  A partir do SBD consultar o </a:t>
            </a:r>
            <a:r>
              <a:rPr lang="pt-PT" sz="1400" dirty="0" err="1">
                <a:cs typeface="Arial"/>
                <a:sym typeface="Arial"/>
              </a:rPr>
              <a:t>PubMed</a:t>
            </a:r>
            <a:r>
              <a:rPr lang="pt-PT" sz="1400" dirty="0">
                <a:cs typeface="Arial"/>
                <a:sym typeface="Arial"/>
              </a:rPr>
              <a:t> e retirar artigos relacionados com as sequências em causa e armazenar essa informação de uma forma organizada e seletiva.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cs typeface="Arial"/>
              <a:sym typeface="Arial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B6ECC9-C3B6-1EDF-1E5A-AADE7D240C38}"/>
              </a:ext>
            </a:extLst>
          </p:cNvPr>
          <p:cNvSpPr txBox="1"/>
          <p:nvPr/>
        </p:nvSpPr>
        <p:spPr>
          <a:xfrm>
            <a:off x="735980" y="1256371"/>
            <a:ext cx="46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lt1"/>
                </a:solidFill>
                <a:latin typeface="Montserrat"/>
                <a:sym typeface="Montserrat"/>
              </a:rPr>
              <a:t>Problema: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D0CA76-1AF5-28CA-CFAC-D8868EA9B45D}"/>
              </a:ext>
            </a:extLst>
          </p:cNvPr>
          <p:cNvSpPr txBox="1"/>
          <p:nvPr/>
        </p:nvSpPr>
        <p:spPr>
          <a:xfrm>
            <a:off x="735980" y="1729598"/>
            <a:ext cx="7603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No nosso dia a dia, como estudantes de bioinformática precisamos muitas vezes de armazenar dados e informações existentes nos ficheiros do banco de dados </a:t>
            </a:r>
            <a:r>
              <a:rPr lang="pt-PT" err="1">
                <a:solidFill>
                  <a:schemeClr val="lt1"/>
                </a:solidFill>
                <a:latin typeface="Montserrat"/>
                <a:sym typeface="Montserrat ExtraBold"/>
              </a:rPr>
              <a:t>Genbank</a:t>
            </a:r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 e consultar ainda literatura relacionada com as informações encontradas nestes ficheiros na base de dados </a:t>
            </a:r>
            <a:r>
              <a:rPr lang="pt-PT" err="1">
                <a:solidFill>
                  <a:schemeClr val="lt1"/>
                </a:solidFill>
                <a:latin typeface="Montserrat"/>
                <a:sym typeface="Montserrat ExtraBold"/>
              </a:rPr>
              <a:t>Pubmed</a:t>
            </a:r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Pubmed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err="1">
                <a:latin typeface="Montserrat ExtraBold" panose="00000900000000000000" pitchFamily="2" charset="0"/>
              </a:rPr>
              <a:t>Pubmed_info</a:t>
            </a:r>
            <a:endParaRPr lang="pt-PT" sz="2800">
              <a:latin typeface="Montserrat ExtraBold" panose="000009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B55011-E9E1-4AF1-AE11-6E31CA56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23" y="1960374"/>
            <a:ext cx="2647951" cy="1987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D9E53F-1672-4159-8F5E-6B044C51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91" y="1331732"/>
            <a:ext cx="5483209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0" name="Google Shape;1980;p55"/>
          <p:cNvCxnSpPr/>
          <p:nvPr/>
        </p:nvCxnSpPr>
        <p:spPr>
          <a:xfrm>
            <a:off x="1026200" y="2011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421E9D6-26F9-1BDC-C736-CF54E6DB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5783580" y="0"/>
            <a:ext cx="4897160" cy="1082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 Lógico</a:t>
            </a:r>
            <a:endParaRPr sz="2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C9234EC-2435-364F-4DAF-31251F808A6D}"/>
              </a:ext>
            </a:extLst>
          </p:cNvPr>
          <p:cNvCxnSpPr/>
          <p:nvPr/>
        </p:nvCxnSpPr>
        <p:spPr>
          <a:xfrm>
            <a:off x="6027420" y="609600"/>
            <a:ext cx="2407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99840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874183" y="3832105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ym typeface="Montserrat ExtraBold"/>
              </a:rPr>
              <a:t>Modelo Físico</a:t>
            </a:r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0463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Físico</a:t>
            </a:r>
            <a:endParaRPr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EA95C-786C-FAF2-3E33-84B05CC7274F}"/>
              </a:ext>
            </a:extLst>
          </p:cNvPr>
          <p:cNvSpPr txBox="1"/>
          <p:nvPr/>
        </p:nvSpPr>
        <p:spPr>
          <a:xfrm>
            <a:off x="5057982" y="2224183"/>
            <a:ext cx="33659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Excerto do script que originou o modelo físico da base de dados. É ainda possível ver o código que deu origem à tabela '</a:t>
            </a:r>
            <a:r>
              <a:rPr lang="pt-PT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pt-P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B8658B-97B3-4D8F-8B19-806E7EB4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0" y="1162291"/>
            <a:ext cx="4572000" cy="38165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Povoamento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822144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400" dirty="0">
                <a:latin typeface="Montserrat"/>
              </a:rPr>
              <a:t>Desenvolvimento e implementação de um módulo </a:t>
            </a:r>
            <a:r>
              <a:rPr lang="pt-PT" sz="1400" dirty="0" err="1">
                <a:latin typeface="Montserrat"/>
              </a:rPr>
              <a:t>Python</a:t>
            </a:r>
            <a:r>
              <a:rPr lang="pt-PT" sz="1400" dirty="0">
                <a:latin typeface="Montserrat"/>
              </a:rPr>
              <a:t> para povoamento do Modelo Físico</a:t>
            </a:r>
            <a:endParaRPr lang="pt-PT" sz="1400" dirty="0">
              <a:latin typeface="Montserrat"/>
              <a:sym typeface="Montserrat"/>
            </a:endParaRPr>
          </a:p>
          <a:p>
            <a:pPr marL="0" indent="0" algn="ctr"/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8344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>
                <a:sym typeface="Montserrat ExtraBold"/>
              </a:rPr>
              <a:t>Análise crítica do trabalho realizado. Eventuais futuras ações corretivas ou melhorias </a:t>
            </a:r>
          </a:p>
          <a:p>
            <a:pPr marL="0" indent="0" algn="ctr"/>
            <a:endParaRPr lang="pt-PT" sz="140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8022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ym typeface="Montserrat ExtraBold"/>
              </a:rPr>
              <a:t>Eventuais melhorias </a:t>
            </a:r>
            <a:br>
              <a:rPr lang="pt-PT" dirty="0">
                <a:sym typeface="Montserrat ExtraBold"/>
              </a:rPr>
            </a:b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778250" y="2115994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Chaves primárias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 err="1"/>
              <a:t>Features</a:t>
            </a:r>
            <a:endParaRPr lang="pt-PT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Casos de fronteira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778250" y="1312188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Melhorias e Correções: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1122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758000" y="3642649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Obrigado pela vossa atenção !</a:t>
            </a:r>
            <a:endParaRPr sz="3600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2885700" y="438532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2190" y="211605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Implementação de uma base de dados para pesquisa </a:t>
            </a:r>
            <a:r>
              <a:rPr lang="pt-PT" sz="2800" err="1"/>
              <a:t>Genbank</a:t>
            </a:r>
            <a:r>
              <a:rPr lang="pt-PT" sz="2800"/>
              <a:t> e </a:t>
            </a:r>
            <a:r>
              <a:rPr lang="pt-PT" sz="2800" err="1"/>
              <a:t>Pubmed</a:t>
            </a:r>
            <a:endParaRPr sz="28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95" y="3862800"/>
            <a:ext cx="414100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Joana Oliveira Gonçalves, pg49835</a:t>
            </a:r>
          </a:p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Gonçalo Apolinário Cardoso, </a:t>
            </a:r>
            <a:r>
              <a:rPr lang="pt-PT" sz="1050" b="1">
                <a:latin typeface="Montserrat ExtraLight" panose="00000300000000000000" pitchFamily="2" charset="0"/>
                <a:cs typeface="Times New Roman" panose="02020603050405020304" pitchFamily="18" charset="0"/>
              </a:rPr>
              <a:t>pg49834</a:t>
            </a:r>
          </a:p>
          <a:p>
            <a:pPr marL="1348740" indent="449580">
              <a:lnSpc>
                <a:spcPct val="115000"/>
              </a:lnSpc>
              <a:spcAft>
                <a:spcPts val="800"/>
              </a:spcAft>
            </a:pPr>
            <a:r>
              <a:rPr lang="pt-PT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80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pt-PT" sz="120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2022/2023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57676" y="1950100"/>
            <a:ext cx="4435604" cy="194774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b="0">
                <a:latin typeface="Montserrat ExtraLight"/>
              </a:rPr>
              <a:t>Introdução aos Algoritmos, à Programação e às Bases de Dados</a:t>
            </a:r>
            <a:br>
              <a:rPr lang="pt-PT" sz="180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978" y="28625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BB8A145-60EE-8D63-510A-A0864723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2"/>
          <a:stretch/>
        </p:blipFill>
        <p:spPr bwMode="auto">
          <a:xfrm>
            <a:off x="0" y="0"/>
            <a:ext cx="1185714" cy="106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716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18335" y="15191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519421" y="2115822"/>
            <a:ext cx="2067000" cy="548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>
                <a:sym typeface="Montserrat ExtraBold"/>
              </a:rPr>
              <a:t>Modelo Conceptual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783467" y="216675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Físico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35378" y="232668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Montserrat"/>
                <a:sym typeface="Montserrat"/>
              </a:rPr>
              <a:t>Identificação das Entidades, Atributos e Relacionamentos</a:t>
            </a:r>
            <a:endParaRPr sz="1400">
              <a:latin typeface="Montserrat"/>
              <a:sym typeface="Montserrat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4703464" y="2115822"/>
            <a:ext cx="2067000" cy="4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Lógico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421639" y="15525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685784" y="151954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053235" y="20987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328053" y="211582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20684" y="20987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6;p40">
            <a:extLst>
              <a:ext uri="{FF2B5EF4-FFF2-40B4-BE49-F238E27FC236}">
                <a16:creationId xmlns:a16="http://schemas.microsoft.com/office/drawing/2014/main" id="{B4ADCA81-AC0E-1E2B-30F9-40C279E725A0}"/>
              </a:ext>
            </a:extLst>
          </p:cNvPr>
          <p:cNvSpPr txBox="1">
            <a:spLocks/>
          </p:cNvSpPr>
          <p:nvPr/>
        </p:nvSpPr>
        <p:spPr>
          <a:xfrm>
            <a:off x="6783467" y="149740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5" name="Google Shape;189;p40">
            <a:extLst>
              <a:ext uri="{FF2B5EF4-FFF2-40B4-BE49-F238E27FC236}">
                <a16:creationId xmlns:a16="http://schemas.microsoft.com/office/drawing/2014/main" id="{EEA5A44C-78F2-A9C7-B5E6-0AABA6581938}"/>
              </a:ext>
            </a:extLst>
          </p:cNvPr>
          <p:cNvCxnSpPr/>
          <p:nvPr/>
        </p:nvCxnSpPr>
        <p:spPr>
          <a:xfrm>
            <a:off x="7618367" y="208428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6;p40">
            <a:extLst>
              <a:ext uri="{FF2B5EF4-FFF2-40B4-BE49-F238E27FC236}">
                <a16:creationId xmlns:a16="http://schemas.microsoft.com/office/drawing/2014/main" id="{6E6FDE32-A920-8619-CC53-C49B5690DD7A}"/>
              </a:ext>
            </a:extLst>
          </p:cNvPr>
          <p:cNvSpPr txBox="1">
            <a:spLocks/>
          </p:cNvSpPr>
          <p:nvPr/>
        </p:nvSpPr>
        <p:spPr>
          <a:xfrm>
            <a:off x="1692710" y="306892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cxnSp>
        <p:nvCxnSpPr>
          <p:cNvPr id="9" name="Google Shape;189;p40">
            <a:extLst>
              <a:ext uri="{FF2B5EF4-FFF2-40B4-BE49-F238E27FC236}">
                <a16:creationId xmlns:a16="http://schemas.microsoft.com/office/drawing/2014/main" id="{E8477BB3-7EE3-3FCC-9A73-201E0CF8BDC1}"/>
              </a:ext>
            </a:extLst>
          </p:cNvPr>
          <p:cNvCxnSpPr/>
          <p:nvPr/>
        </p:nvCxnSpPr>
        <p:spPr>
          <a:xfrm>
            <a:off x="6770464" y="37172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83;p40">
            <a:extLst>
              <a:ext uri="{FF2B5EF4-FFF2-40B4-BE49-F238E27FC236}">
                <a16:creationId xmlns:a16="http://schemas.microsoft.com/office/drawing/2014/main" id="{72F7D5B6-ACD8-C3E9-B816-DE3FACD167BA}"/>
              </a:ext>
            </a:extLst>
          </p:cNvPr>
          <p:cNvSpPr txBox="1">
            <a:spLocks/>
          </p:cNvSpPr>
          <p:nvPr/>
        </p:nvSpPr>
        <p:spPr>
          <a:xfrm>
            <a:off x="1758037" y="419752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200">
                <a:latin typeface="Montserrat"/>
              </a:rPr>
              <a:t>Desenvolvimento e implementação de um módulo </a:t>
            </a:r>
            <a:r>
              <a:rPr lang="pt-PT" sz="1200" err="1">
                <a:latin typeface="Montserrat"/>
              </a:rPr>
              <a:t>Python</a:t>
            </a:r>
            <a:r>
              <a:rPr lang="pt-PT" sz="1200">
                <a:latin typeface="Montserrat"/>
              </a:rPr>
              <a:t> para povoamento do Modelo Físico</a:t>
            </a:r>
            <a:endParaRPr lang="pt-PT" sz="1200">
              <a:latin typeface="Montserrat"/>
              <a:sym typeface="Montserrat"/>
            </a:endParaRPr>
          </a:p>
        </p:txBody>
      </p:sp>
      <p:sp>
        <p:nvSpPr>
          <p:cNvPr id="11" name="Google Shape;186;p40">
            <a:extLst>
              <a:ext uri="{FF2B5EF4-FFF2-40B4-BE49-F238E27FC236}">
                <a16:creationId xmlns:a16="http://schemas.microsoft.com/office/drawing/2014/main" id="{27E8C944-A720-1658-D5A6-AC308BF81AF6}"/>
              </a:ext>
            </a:extLst>
          </p:cNvPr>
          <p:cNvSpPr txBox="1">
            <a:spLocks/>
          </p:cNvSpPr>
          <p:nvPr/>
        </p:nvSpPr>
        <p:spPr>
          <a:xfrm>
            <a:off x="6026163" y="3472726"/>
            <a:ext cx="1885801" cy="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0966CA-5239-F45C-1F76-1712D2BECB16}"/>
              </a:ext>
            </a:extLst>
          </p:cNvPr>
          <p:cNvSpPr txBox="1"/>
          <p:nvPr/>
        </p:nvSpPr>
        <p:spPr>
          <a:xfrm>
            <a:off x="6026163" y="3717232"/>
            <a:ext cx="2370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>
                <a:solidFill>
                  <a:schemeClr val="lt1"/>
                </a:solidFill>
                <a:latin typeface="Montserrat"/>
                <a:sym typeface="Montserrat ExtraBold"/>
              </a:rPr>
              <a:t>Análise crítica do trabalho realizado. Eventuais futuras ações corretivas ou melhorias </a:t>
            </a:r>
          </a:p>
        </p:txBody>
      </p:sp>
      <p:cxnSp>
        <p:nvCxnSpPr>
          <p:cNvPr id="14" name="Google Shape;189;p40">
            <a:extLst>
              <a:ext uri="{FF2B5EF4-FFF2-40B4-BE49-F238E27FC236}">
                <a16:creationId xmlns:a16="http://schemas.microsoft.com/office/drawing/2014/main" id="{4A08A127-3E2F-0DC1-99D4-37A679CD619B}"/>
              </a:ext>
            </a:extLst>
          </p:cNvPr>
          <p:cNvCxnSpPr/>
          <p:nvPr/>
        </p:nvCxnSpPr>
        <p:spPr>
          <a:xfrm>
            <a:off x="2527610" y="36672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10750" y="3871299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Montserrat"/>
                <a:sym typeface="Montserrat"/>
              </a:rPr>
              <a:t>Identificação das Entidades, Atributos e Relacionamentos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7"/>
            <a:ext cx="5735700" cy="941400"/>
          </a:xfrm>
        </p:spPr>
        <p:txBody>
          <a:bodyPr/>
          <a:lstStyle/>
          <a:p>
            <a:r>
              <a:rPr lang="pt-PT" sz="2800" dirty="0">
                <a:solidFill>
                  <a:srgbClr val="FF2121"/>
                </a:solidFill>
              </a:rPr>
              <a:t>Planificação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F81A8A-647D-9257-3C7F-9D8D71B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864"/>
            <a:ext cx="5517529" cy="4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2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656" y="0"/>
            <a:ext cx="4629300" cy="941400"/>
          </a:xfrm>
        </p:spPr>
        <p:txBody>
          <a:bodyPr/>
          <a:lstStyle/>
          <a:p>
            <a:r>
              <a:rPr lang="pt-PT" dirty="0">
                <a:solidFill>
                  <a:srgbClr val="C00000"/>
                </a:solidFill>
              </a:rPr>
              <a:t>	</a:t>
            </a:r>
            <a:r>
              <a:rPr lang="pt-PT" sz="2800" dirty="0">
                <a:solidFill>
                  <a:srgbClr val="FF2121"/>
                </a:solidFill>
              </a:rPr>
              <a:t>Planificação</a:t>
            </a:r>
            <a:endParaRPr lang="pt-PT" dirty="0">
              <a:solidFill>
                <a:srgbClr val="FF212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D09ADC-9061-1554-7128-1DEA6E77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71" y="0"/>
            <a:ext cx="45279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93547"/>
            <a:ext cx="5735700" cy="941400"/>
          </a:xfrm>
        </p:spPr>
        <p:txBody>
          <a:bodyPr/>
          <a:lstStyle/>
          <a:p>
            <a:r>
              <a:rPr lang="pt-PT" sz="2800" dirty="0">
                <a:solidFill>
                  <a:srgbClr val="FF2121"/>
                </a:solidFill>
              </a:rPr>
              <a:t>Planificação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4DE7B8-6FD2-E9C5-AD7B-FD036DF0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51" y="1196243"/>
            <a:ext cx="6819179" cy="35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242280" y="3841563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PT" dirty="0">
                <a:sym typeface="Montserrat ExtraBold"/>
              </a:rPr>
              <a:t>Modelo Conceptual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5435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96612A7D-2135-3D78-8FEA-2C20B753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" y="-86757"/>
            <a:ext cx="9321189" cy="5798979"/>
          </a:xfrm>
          <a:prstGeom prst="rect">
            <a:avLst/>
          </a:prstGeom>
        </p:spPr>
      </p:pic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2E766918-77F8-44EC-4E51-DA6A290FC9AB}"/>
              </a:ext>
            </a:extLst>
          </p:cNvPr>
          <p:cNvCxnSpPr/>
          <p:nvPr/>
        </p:nvCxnSpPr>
        <p:spPr>
          <a:xfrm>
            <a:off x="259080" y="414022"/>
            <a:ext cx="2407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-68580" y="-86757"/>
            <a:ext cx="4358640" cy="1001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 Conceptual</a:t>
            </a: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D602FF-D048-4321-BD33-4842B1801391}"/>
              </a:ext>
            </a:extLst>
          </p:cNvPr>
          <p:cNvSpPr/>
          <p:nvPr/>
        </p:nvSpPr>
        <p:spPr>
          <a:xfrm rot="19722574">
            <a:off x="6401583" y="2302853"/>
            <a:ext cx="171451" cy="100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b="1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43103DD-A5DD-4BC3-8307-4DC90E0815AD}"/>
              </a:ext>
            </a:extLst>
          </p:cNvPr>
          <p:cNvSpPr/>
          <p:nvPr/>
        </p:nvSpPr>
        <p:spPr>
          <a:xfrm>
            <a:off x="6318208" y="2296742"/>
            <a:ext cx="169100" cy="11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b="1">
                <a:solidFill>
                  <a:schemeClr val="tx1"/>
                </a:solidFill>
                <a:latin typeface="Montserrat ExtraBold" panose="000009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2120749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Apresentação no Ecrã (16:9)</PresentationFormat>
  <Paragraphs>92</Paragraphs>
  <Slides>28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5" baseType="lpstr">
      <vt:lpstr>Montserrat ExtraBold</vt:lpstr>
      <vt:lpstr>Trebuchet MS</vt:lpstr>
      <vt:lpstr>Times New Roman</vt:lpstr>
      <vt:lpstr>Montserrat</vt:lpstr>
      <vt:lpstr>Montserrat ExtraLight</vt:lpstr>
      <vt:lpstr>Arial</vt:lpstr>
      <vt:lpstr>Futuristic Background by Slidesgo</vt:lpstr>
      <vt:lpstr>Implementação de uma base de dados para pesquisa Genbank e Pubmed</vt:lpstr>
      <vt:lpstr>Introdução</vt:lpstr>
      <vt:lpstr>01</vt:lpstr>
      <vt:lpstr>Planificação da base de dados</vt:lpstr>
      <vt:lpstr>Planificação</vt:lpstr>
      <vt:lpstr> Planificação</vt:lpstr>
      <vt:lpstr>Planificação</vt:lpstr>
      <vt:lpstr>Planificação da base de dados</vt:lpstr>
      <vt:lpstr>Modelo Conceptual</vt:lpstr>
      <vt:lpstr>Planificação da base de dados</vt:lpstr>
      <vt:lpstr>Ficheiro Genbank</vt:lpstr>
      <vt:lpstr>Ficheiro Genbank</vt:lpstr>
      <vt:lpstr>Ficheiro Genbank</vt:lpstr>
      <vt:lpstr>Ficheiro Genbank</vt:lpstr>
      <vt:lpstr>Ficheiro Genbank</vt:lpstr>
      <vt:lpstr>Ficheiro Genbank</vt:lpstr>
      <vt:lpstr>Ficheiro Genbank e Pubmed</vt:lpstr>
      <vt:lpstr>Ficheiro Genbank</vt:lpstr>
      <vt:lpstr>Ficheiro Genbank</vt:lpstr>
      <vt:lpstr>Ficheiro Pubmed</vt:lpstr>
      <vt:lpstr>Modelo Lógico</vt:lpstr>
      <vt:lpstr>Planificação da base de dados</vt:lpstr>
      <vt:lpstr>Modelo Físico</vt:lpstr>
      <vt:lpstr>Povoamento da base de dados</vt:lpstr>
      <vt:lpstr>Conclusão</vt:lpstr>
      <vt:lpstr>Eventuais melhorias  </vt:lpstr>
      <vt:lpstr>Obrigado pela vossa atenção !</vt:lpstr>
      <vt:lpstr>Implementação de uma base de dados para pesquisa Genbank e Pubmed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de uma base de dados para pesquisa Genbank e Pubmed</dc:title>
  <dc:creator>joana gonçalves</dc:creator>
  <cp:lastModifiedBy>Joana Oliveira Gonçalves</cp:lastModifiedBy>
  <cp:revision>1</cp:revision>
  <dcterms:modified xsi:type="dcterms:W3CDTF">2023-01-19T23:26:32Z</dcterms:modified>
</cp:coreProperties>
</file>